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dvent Pro SemiBold"/>
      <p:regular r:id="rId27"/>
      <p:bold r:id="rId28"/>
    </p:embeddedFont>
    <p:embeddedFont>
      <p:font typeface="Anaheim"/>
      <p:regular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Fira Sans Condensed Medium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Share Tech"/>
      <p:regular r:id="rId40"/>
    </p:embeddedFont>
    <p:embeddedFont>
      <p:font typeface="Maven Pro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areTech-regular.fntdata"/><Relationship Id="rId20" Type="http://schemas.openxmlformats.org/officeDocument/2006/relationships/slide" Target="slides/slide16.xml"/><Relationship Id="rId42" Type="http://schemas.openxmlformats.org/officeDocument/2006/relationships/font" Target="fonts/MavenProRegular-bold.fntdata"/><Relationship Id="rId41" Type="http://schemas.openxmlformats.org/officeDocument/2006/relationships/font" Target="fonts/MavenProRegular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dventProSemiBold-bold.fntdata"/><Relationship Id="rId27" Type="http://schemas.openxmlformats.org/officeDocument/2006/relationships/font" Target="fonts/AdventPro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Medium-bold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Medium-italic.fntdata"/><Relationship Id="rId17" Type="http://schemas.openxmlformats.org/officeDocument/2006/relationships/slide" Target="slides/slide13.xml"/><Relationship Id="rId39" Type="http://schemas.openxmlformats.org/officeDocument/2006/relationships/font" Target="fonts/MavenPro-bold.fntdata"/><Relationship Id="rId16" Type="http://schemas.openxmlformats.org/officeDocument/2006/relationships/slide" Target="slides/slide12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5604f6360_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5604f6360_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5604f6360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5604f6360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579608e48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579608e48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5604f6360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5604f6360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5604f6360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5604f6360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5604f6360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5604f6360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604f6360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604f6360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5604f6360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5604f6360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5604f6360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5604f6360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5604f6360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5604f6360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5604f6360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5604f6360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5604f6360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5604f6360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2c4329ea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2c4329ea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0e1a7781e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0e1a7781e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c52a2e8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c52a2e8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c60e245bf_1_3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c60e245bf_1_3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5604f6360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5604f6360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c60e245bf_1_3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c60e245bf_1_3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5604f6360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5604f6360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5604f6360_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5604f6360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.ly/DiscordPrakAlprog202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11900" y="3131563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</a:rPr>
              <a:t>Pertemuan 1</a:t>
            </a:r>
            <a:endParaRPr b="1" sz="3000">
              <a:solidFill>
                <a:schemeClr val="accent4"/>
              </a:solidFill>
            </a:endParaRPr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668350" y="835588"/>
            <a:ext cx="7782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Praktikum</a:t>
            </a:r>
            <a:r>
              <a:rPr b="1" lang="en" sz="4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4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Maven Pro"/>
                <a:ea typeface="Maven Pro"/>
                <a:cs typeface="Maven Pro"/>
                <a:sym typeface="Maven Pro"/>
              </a:rPr>
              <a:t>Algoritma dan Pemrograman</a:t>
            </a:r>
            <a:endParaRPr b="1" sz="4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/>
        </p:nvSpPr>
        <p:spPr>
          <a:xfrm>
            <a:off x="733425" y="204225"/>
            <a:ext cx="4935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Tipe Data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4" name="Google Shape;5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200650"/>
            <a:ext cx="76771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 txBox="1"/>
          <p:nvPr/>
        </p:nvSpPr>
        <p:spPr>
          <a:xfrm>
            <a:off x="1047550" y="258050"/>
            <a:ext cx="5088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Saatnya Praktek!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50" name="Google Shape;5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820000"/>
            <a:ext cx="6676075" cy="28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3"/>
          <p:cNvSpPr txBox="1"/>
          <p:nvPr/>
        </p:nvSpPr>
        <p:spPr>
          <a:xfrm flipH="1">
            <a:off x="1233975" y="1106975"/>
            <a:ext cx="3212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Biasakan: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/>
        </p:nvSpPr>
        <p:spPr>
          <a:xfrm>
            <a:off x="469802" y="274975"/>
            <a:ext cx="6895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Penggunaan `Using namespace std;`</a:t>
            </a:r>
            <a:endParaRPr b="1" sz="2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7" name="Google Shape;557;p34"/>
          <p:cNvSpPr txBox="1"/>
          <p:nvPr/>
        </p:nvSpPr>
        <p:spPr>
          <a:xfrm flipH="1">
            <a:off x="1462225" y="115090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Before</a:t>
            </a: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8" name="Google Shape;558;p34"/>
          <p:cNvSpPr txBox="1"/>
          <p:nvPr/>
        </p:nvSpPr>
        <p:spPr>
          <a:xfrm flipH="1">
            <a:off x="5949925" y="115090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After</a:t>
            </a: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59" name="Google Shape;559;p34"/>
          <p:cNvCxnSpPr/>
          <p:nvPr/>
        </p:nvCxnSpPr>
        <p:spPr>
          <a:xfrm>
            <a:off x="4685713" y="849725"/>
            <a:ext cx="13500" cy="3943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0" name="Google Shape;5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00" y="2026663"/>
            <a:ext cx="3957650" cy="15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52" y="2026677"/>
            <a:ext cx="3515350" cy="19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type="ctrTitle"/>
          </p:nvPr>
        </p:nvSpPr>
        <p:spPr>
          <a:xfrm>
            <a:off x="2513526" y="2153100"/>
            <a:ext cx="3993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Latihan</a:t>
            </a:r>
            <a:endParaRPr b="1" sz="4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 txBox="1"/>
          <p:nvPr/>
        </p:nvSpPr>
        <p:spPr>
          <a:xfrm>
            <a:off x="1656313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Latihan 1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4" name="Google Shape;5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13" y="1284875"/>
            <a:ext cx="6942226" cy="28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/>
          <p:nvPr/>
        </p:nvSpPr>
        <p:spPr>
          <a:xfrm>
            <a:off x="1656300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Latihan 2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0" name="Google Shape;5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88" y="961725"/>
            <a:ext cx="5583825" cy="36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/>
          <p:nvPr/>
        </p:nvSpPr>
        <p:spPr>
          <a:xfrm>
            <a:off x="1656300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Latihan 3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6" name="Google Shape;5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325275"/>
            <a:ext cx="70104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9"/>
          <p:cNvSpPr txBox="1"/>
          <p:nvPr/>
        </p:nvSpPr>
        <p:spPr>
          <a:xfrm>
            <a:off x="1656300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Latihan 3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92" name="Google Shape;5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00" y="1029050"/>
            <a:ext cx="5323400" cy="35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"/>
          <p:cNvSpPr txBox="1"/>
          <p:nvPr>
            <p:ph type="ctrTitle"/>
          </p:nvPr>
        </p:nvSpPr>
        <p:spPr>
          <a:xfrm>
            <a:off x="2513526" y="2153100"/>
            <a:ext cx="3993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Tugas</a:t>
            </a:r>
            <a:endParaRPr b="1" sz="4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0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1"/>
          <p:cNvSpPr txBox="1"/>
          <p:nvPr/>
        </p:nvSpPr>
        <p:spPr>
          <a:xfrm>
            <a:off x="1656300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Tugas 1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 flipH="1">
            <a:off x="571500" y="1103400"/>
            <a:ext cx="6916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Buat kalkulator sederhana yang dapat digunakan untuk menjumlah, mengurang, mengali, membagi 2 buah input.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606" name="Google Shape;6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650" y="2414625"/>
            <a:ext cx="1009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900" y="2414625"/>
            <a:ext cx="14478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/>
        </p:nvSpPr>
        <p:spPr>
          <a:xfrm>
            <a:off x="364200" y="-3387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Asisten Praktikum</a:t>
            </a:r>
            <a:endParaRPr b="1" sz="29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62" name="Google Shape;462;p24"/>
          <p:cNvGrpSpPr/>
          <p:nvPr/>
        </p:nvGrpSpPr>
        <p:grpSpPr>
          <a:xfrm>
            <a:off x="364224" y="711386"/>
            <a:ext cx="8347126" cy="2183643"/>
            <a:chOff x="819303" y="2003575"/>
            <a:chExt cx="7524000" cy="2125200"/>
          </a:xfrm>
        </p:grpSpPr>
        <p:sp>
          <p:nvSpPr>
            <p:cNvPr id="463" name="Google Shape;463;p24"/>
            <p:cNvSpPr/>
            <p:nvPr/>
          </p:nvSpPr>
          <p:spPr>
            <a:xfrm>
              <a:off x="819303" y="2003575"/>
              <a:ext cx="7524000" cy="212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E898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952957" y="2111850"/>
              <a:ext cx="7256700" cy="1943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D6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4"/>
          <p:cNvGrpSpPr/>
          <p:nvPr/>
        </p:nvGrpSpPr>
        <p:grpSpPr>
          <a:xfrm>
            <a:off x="1666226" y="2890788"/>
            <a:ext cx="5811538" cy="2037217"/>
            <a:chOff x="819303" y="2003575"/>
            <a:chExt cx="7524000" cy="2125200"/>
          </a:xfrm>
        </p:grpSpPr>
        <p:sp>
          <p:nvSpPr>
            <p:cNvPr id="466" name="Google Shape;466;p24"/>
            <p:cNvSpPr/>
            <p:nvPr/>
          </p:nvSpPr>
          <p:spPr>
            <a:xfrm>
              <a:off x="819303" y="2003575"/>
              <a:ext cx="7524000" cy="212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E898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52957" y="2111850"/>
              <a:ext cx="7256700" cy="1943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D6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24"/>
          <p:cNvSpPr txBox="1"/>
          <p:nvPr/>
        </p:nvSpPr>
        <p:spPr>
          <a:xfrm flipH="1">
            <a:off x="3585600" y="740975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Kelas A</a:t>
            </a:r>
            <a:endParaRPr b="1" sz="20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 flipH="1">
            <a:off x="3585600" y="297695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Kelas B</a:t>
            </a:r>
            <a:endParaRPr b="1" sz="20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0" name="Google Shape;4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875" y="1248188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25" y="1168913"/>
            <a:ext cx="1572768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075" y="1235175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275" y="3180625"/>
            <a:ext cx="1585350" cy="15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1200" y="3287450"/>
            <a:ext cx="1466925" cy="14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 txBox="1"/>
          <p:nvPr/>
        </p:nvSpPr>
        <p:spPr>
          <a:xfrm flipH="1">
            <a:off x="2132888" y="1517300"/>
            <a:ext cx="11220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Kefilino Khalifa</a:t>
            </a:r>
            <a:endParaRPr sz="18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6" name="Google Shape;476;p24"/>
          <p:cNvSpPr txBox="1"/>
          <p:nvPr/>
        </p:nvSpPr>
        <p:spPr>
          <a:xfrm flipH="1">
            <a:off x="4894459" y="1587425"/>
            <a:ext cx="8508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Cryssa Aprilia</a:t>
            </a:r>
            <a:endParaRPr sz="18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7" name="Google Shape;477;p24"/>
          <p:cNvSpPr txBox="1"/>
          <p:nvPr/>
        </p:nvSpPr>
        <p:spPr>
          <a:xfrm flipH="1">
            <a:off x="7545350" y="1574413"/>
            <a:ext cx="10269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M Fahmi Alwan</a:t>
            </a:r>
            <a:endParaRPr sz="18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8" name="Google Shape;478;p24"/>
          <p:cNvSpPr txBox="1"/>
          <p:nvPr/>
        </p:nvSpPr>
        <p:spPr>
          <a:xfrm flipH="1">
            <a:off x="3455613" y="3570325"/>
            <a:ext cx="11220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Fauzan Akmal H</a:t>
            </a:r>
            <a:endParaRPr sz="18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9" name="Google Shape;479;p24"/>
          <p:cNvSpPr txBox="1"/>
          <p:nvPr/>
        </p:nvSpPr>
        <p:spPr>
          <a:xfrm flipH="1">
            <a:off x="6491925" y="3535300"/>
            <a:ext cx="8508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Arif R Gilang</a:t>
            </a:r>
            <a:endParaRPr sz="18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"/>
          <p:cNvSpPr txBox="1"/>
          <p:nvPr/>
        </p:nvSpPr>
        <p:spPr>
          <a:xfrm>
            <a:off x="1656300" y="1807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Tugas 2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3" name="Google Shape;613;p42"/>
          <p:cNvSpPr txBox="1"/>
          <p:nvPr/>
        </p:nvSpPr>
        <p:spPr>
          <a:xfrm flipH="1">
            <a:off x="571500" y="1103400"/>
            <a:ext cx="6916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Buat sebuah program untuk mencari luas bangun datar.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614" name="Google Shape;6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45500"/>
            <a:ext cx="70104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/>
          <p:nvPr/>
        </p:nvSpPr>
        <p:spPr>
          <a:xfrm>
            <a:off x="404600" y="6825"/>
            <a:ext cx="58314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Tugas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Laporan Praktikum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0" name="Google Shape;620;p43"/>
          <p:cNvSpPr txBox="1"/>
          <p:nvPr/>
        </p:nvSpPr>
        <p:spPr>
          <a:xfrm flipH="1">
            <a:off x="159950" y="2292125"/>
            <a:ext cx="42951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Format file: kelas_NPM_laprak1.pdf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ex: A_140810200001_laprak1.pdf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Kumpulkan di classroom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Deadline Selasa, 15 September 2020 jam 23.59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621" name="Google Shape;621;p43"/>
          <p:cNvSpPr txBox="1"/>
          <p:nvPr/>
        </p:nvSpPr>
        <p:spPr>
          <a:xfrm flipH="1">
            <a:off x="1502625" y="1579975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Ketentuan:</a:t>
            </a:r>
            <a:endParaRPr b="1" sz="2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2" name="Google Shape;622;p43"/>
          <p:cNvSpPr txBox="1"/>
          <p:nvPr/>
        </p:nvSpPr>
        <p:spPr>
          <a:xfrm flipH="1">
            <a:off x="5922700" y="151445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Isi Laprak:</a:t>
            </a:r>
            <a:endParaRPr b="1" sz="2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3" name="Google Shape;623;p43"/>
          <p:cNvSpPr txBox="1"/>
          <p:nvPr/>
        </p:nvSpPr>
        <p:spPr>
          <a:xfrm flipH="1">
            <a:off x="4889200" y="2186575"/>
            <a:ext cx="41052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Cover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Tujuan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Materi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Latihan (Kode &amp; Screenshot Hasil Program)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Tugas (Kode &amp; Screenshot Hasil Program)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Regular"/>
              <a:buChar char="●"/>
            </a:pPr>
            <a:r>
              <a:rPr lang="en" sz="17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Kesimpulan</a:t>
            </a:r>
            <a:endParaRPr sz="17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cxnSp>
        <p:nvCxnSpPr>
          <p:cNvPr id="624" name="Google Shape;624;p43"/>
          <p:cNvCxnSpPr/>
          <p:nvPr/>
        </p:nvCxnSpPr>
        <p:spPr>
          <a:xfrm>
            <a:off x="4658775" y="1440725"/>
            <a:ext cx="26700" cy="3500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4"/>
          <p:cNvSpPr txBox="1"/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— Dennis Ritchie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0" name="Google Shape;630;p44"/>
          <p:cNvSpPr txBox="1"/>
          <p:nvPr>
            <p:ph idx="1" type="subTitle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aven Pro Regular"/>
                <a:ea typeface="Maven Pro Regular"/>
                <a:cs typeface="Maven Pro Regular"/>
                <a:sym typeface="Maven Pro Regular"/>
              </a:rPr>
              <a:t>“The only way to learn a new programming language is by writing programs in it.”</a:t>
            </a:r>
            <a:endParaRPr sz="24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1656300" y="18157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Peraturan Praktikum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 flipH="1">
            <a:off x="825150" y="1063100"/>
            <a:ext cx="74937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Hadir sesuai waktu yang ditentukan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Praktikkan wajib absen setiap praktikum di discord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Praktikkan mengumpulkan tugas di classroom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Tidak diperbolehkan mencontek dengan cara apapun saat ujian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Aturan lain ditentukan kemudian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6" name="Google Shape;4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50" y="1063100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150" y="1524425"/>
            <a:ext cx="402324" cy="4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500" y="1985750"/>
            <a:ext cx="343625" cy="3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850" y="2388375"/>
            <a:ext cx="343625" cy="3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850" y="2791000"/>
            <a:ext cx="343625" cy="3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/>
          <p:nvPr/>
        </p:nvSpPr>
        <p:spPr>
          <a:xfrm>
            <a:off x="1656300" y="326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Teknis Absensi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6" name="Google Shape;496;p26"/>
          <p:cNvSpPr txBox="1"/>
          <p:nvPr/>
        </p:nvSpPr>
        <p:spPr>
          <a:xfrm>
            <a:off x="1656300" y="2317850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Teknis Bertanya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7" name="Google Shape;497;p26"/>
          <p:cNvSpPr txBox="1"/>
          <p:nvPr/>
        </p:nvSpPr>
        <p:spPr>
          <a:xfrm flipH="1">
            <a:off x="682650" y="541850"/>
            <a:ext cx="77787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Pada rentang waktu 08.00-08.30, ketik </a:t>
            </a: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!hadir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pada discord di channel text #absensi-kelas-a / #absensi-kelas-b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Sebelum praktikum berakhir, praktikan diharuskan on cam pada Google Meet karena akan di screen capture oleh asisten praktikum.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 flipH="1">
            <a:off x="991025" y="2891750"/>
            <a:ext cx="74937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Ketik </a:t>
            </a: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!tanya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pada discord di TC maupun VC #live-ask-a / #live-ask-b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Tunggu asprak merespon #live-ask-a / #live-ask-b, baru tulis pertanyaan. Akan dijawab antara di TC ataupun VC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99" name="Google Shape;499;p26"/>
          <p:cNvCxnSpPr/>
          <p:nvPr/>
        </p:nvCxnSpPr>
        <p:spPr>
          <a:xfrm flipH="1" rot="10800000">
            <a:off x="0" y="2311275"/>
            <a:ext cx="9196500" cy="27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 txBox="1"/>
          <p:nvPr/>
        </p:nvSpPr>
        <p:spPr>
          <a:xfrm>
            <a:off x="1656300" y="328850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Presentasi Penilaian</a:t>
            </a:r>
            <a:endParaRPr b="1" sz="3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 flipH="1">
            <a:off x="6059025" y="1929225"/>
            <a:ext cx="27738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Absensi kurang dari 80%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tidak diperkenankan mengikuti UAS.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6" name="Google Shape;5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75" y="1929225"/>
            <a:ext cx="1503900" cy="17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75" y="1076438"/>
            <a:ext cx="3485650" cy="34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/>
          <p:nvPr/>
        </p:nvSpPr>
        <p:spPr>
          <a:xfrm>
            <a:off x="4560950" y="1153375"/>
            <a:ext cx="4296000" cy="293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 txBox="1"/>
          <p:nvPr/>
        </p:nvSpPr>
        <p:spPr>
          <a:xfrm>
            <a:off x="364200" y="271525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Join Platform</a:t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 flipH="1">
            <a:off x="316350" y="2554050"/>
            <a:ext cx="4119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aven Pro Regular"/>
                <a:ea typeface="Maven Pro Regular"/>
                <a:cs typeface="Maven Pro Regular"/>
                <a:sym typeface="Maven Pro Regular"/>
                <a:hlinkClick r:id="rId3"/>
              </a:rPr>
              <a:t>http://bit.ly/DiscordPrakAlprog2020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 flipH="1">
            <a:off x="1389750" y="175680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Discord</a:t>
            </a:r>
            <a:endParaRPr b="1" sz="2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 flipH="1">
            <a:off x="5663450" y="1756800"/>
            <a:ext cx="197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Classroo</a:t>
            </a:r>
            <a:r>
              <a:rPr b="1" lang="en" sz="2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endParaRPr b="1" sz="2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 flipH="1">
            <a:off x="5501025" y="2554050"/>
            <a:ext cx="27285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Kelas A 	:	iscflh2 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Kelas B	: 	xezrgvp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269300" y="1144500"/>
            <a:ext cx="4296000" cy="293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 txBox="1"/>
          <p:nvPr>
            <p:ph type="ctrTitle"/>
          </p:nvPr>
        </p:nvSpPr>
        <p:spPr>
          <a:xfrm>
            <a:off x="2513526" y="2153100"/>
            <a:ext cx="3993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Algoritma</a:t>
            </a:r>
            <a:endParaRPr b="1" sz="4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4" name="Google Shape;524;p29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 txBox="1"/>
          <p:nvPr/>
        </p:nvSpPr>
        <p:spPr>
          <a:xfrm>
            <a:off x="1656300" y="608150"/>
            <a:ext cx="5831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Algoritma</a:t>
            </a:r>
            <a:endParaRPr b="1" sz="4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 flipH="1">
            <a:off x="1482000" y="1835825"/>
            <a:ext cx="61800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Suatu urutan dari beberapa langkah yang logis dan sistematis  yang  disusun  untuk  menyelesaikan suatu  masalah.</a:t>
            </a:r>
            <a:endParaRPr sz="180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ctrTitle"/>
          </p:nvPr>
        </p:nvSpPr>
        <p:spPr>
          <a:xfrm>
            <a:off x="2513526" y="2153100"/>
            <a:ext cx="3993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Tipe Data</a:t>
            </a:r>
            <a:endParaRPr b="1" sz="42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